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65" r:id="rId3"/>
    <p:sldId id="324" r:id="rId4"/>
    <p:sldId id="358" r:id="rId5"/>
    <p:sldId id="366" r:id="rId6"/>
    <p:sldId id="327" r:id="rId7"/>
    <p:sldId id="368" r:id="rId8"/>
    <p:sldId id="342" r:id="rId9"/>
    <p:sldId id="367" r:id="rId10"/>
    <p:sldId id="376" r:id="rId11"/>
    <p:sldId id="375" r:id="rId12"/>
    <p:sldId id="374" r:id="rId13"/>
    <p:sldId id="373" r:id="rId14"/>
    <p:sldId id="369" r:id="rId15"/>
    <p:sldId id="370" r:id="rId16"/>
    <p:sldId id="372" r:id="rId17"/>
    <p:sldId id="371" r:id="rId18"/>
    <p:sldId id="341" r:id="rId19"/>
    <p:sldId id="318" r:id="rId20"/>
    <p:sldId id="270" r:id="rId21"/>
    <p:sldId id="352" r:id="rId22"/>
    <p:sldId id="316" r:id="rId23"/>
    <p:sldId id="317" r:id="rId24"/>
    <p:sldId id="348" r:id="rId25"/>
    <p:sldId id="349" r:id="rId26"/>
    <p:sldId id="364" r:id="rId27"/>
    <p:sldId id="355" r:id="rId28"/>
    <p:sldId id="357" r:id="rId29"/>
    <p:sldId id="377" r:id="rId30"/>
    <p:sldId id="319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70" d="100"/>
          <a:sy n="70" d="100"/>
        </p:scale>
        <p:origin x="150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mo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SGF&amp;network=MO_ASO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mesonet.agron.iastate.edu/plotting/auto/?_wait=no&amp;q=167&amp;network=KY_ASOS&amp;zstation=SDF&amp;month=9&amp;year=2020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Relationship Id="rId6" Type="http://schemas.openxmlformats.org/officeDocument/2006/relationships/hyperlink" Target="https://mesonet.agron.iastate.edu/plotting/auto/?_wait=no&amp;q=70&amp;opt=wfo&amp;station=PAH&amp;state=IA&amp;phenomena=SV&amp;significance=W&amp;split=jan1&amp;dpi=100&amp;_fmt=png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total&amp;ilabel=yes&amp;geo=polygon&amp;drawc=yes&amp;year=2020&amp;year2=2020&amp;sdate=2008%2F01%2F01+0000&amp;edate=2018%2F01%2F01+0000&amp;station=ILX&amp;state=IA&amp;phenomena=SV&amp;significance=W&amp;cmap=terrain&amp;cmap_r=on&amp;interval=1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0&amp;sdate=2008%2F01%2F01+0000&amp;edate=2018%2F01%2F01+0000&amp;station=JKL&amp;state=IA&amp;phenomena=FF&amp;significance=W&amp;cmap=terrain&amp;cmap_r=on&amp;interval=1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35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The IEM and other things that should interest the audience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SBW Polygon Search by Point </a:t>
            </a:r>
            <a:r>
              <a:rPr lang="en-US" dirty="0">
                <a:hlinkClick r:id="rId2"/>
              </a:rPr>
              <a:t>(Link)</a:t>
            </a:r>
            <a:endParaRPr lang="en-US" dirty="0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hlinkClick r:id="rId2"/>
              </a:rPr>
              <a:t>(Link)</a:t>
            </a:r>
            <a:endParaRPr lang="en-US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hlinkClick r:id="rId2"/>
              </a:rPr>
              <a:t>(Link)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123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838200" y="5568824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633A-F372-4300-B2B0-DBED7D09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 spoke with CR SOO’s, 2007!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0F553-2885-4757-9EA3-58B03CA17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315200" cy="4525963"/>
          </a:xfrm>
        </p:spPr>
        <p:txBody>
          <a:bodyPr/>
          <a:lstStyle/>
          <a:p>
            <a:r>
              <a:rPr lang="en-US" dirty="0"/>
              <a:t>Shamelessly promoting </a:t>
            </a:r>
            <a:r>
              <a:rPr lang="en-US" dirty="0" err="1"/>
              <a:t>IEMChat</a:t>
            </a:r>
            <a:r>
              <a:rPr lang="en-US" dirty="0"/>
              <a:t> -&gt; </a:t>
            </a:r>
            <a:r>
              <a:rPr lang="en-US" dirty="0" err="1"/>
              <a:t>NWSChat</a:t>
            </a:r>
            <a:endParaRPr lang="en-US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5FF72-9737-4FDB-9844-A8DDA218B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66450"/>
            <a:ext cx="5486400" cy="3523194"/>
          </a:xfrm>
        </p:spPr>
      </p:pic>
    </p:spTree>
    <p:extLst>
      <p:ext uri="{BB962C8B-B14F-4D97-AF65-F5344CB8AC3E}">
        <p14:creationId xmlns:p14="http://schemas.microsoft.com/office/powerpoint/2010/main" val="515604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341459"/>
            <a:ext cx="8763000" cy="515891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~210 Plot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2348707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1" y="2348707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457200" y="556260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334000" y="557212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6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2002-2020 Presented IEM stuff at ~20 NWS Offices, including IND.  Your office could be next!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Precious Memories…</a:t>
            </a:r>
            <a:endParaRPr lang="en-US" sz="80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 self promote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Purpose of my maps is not to show </a:t>
            </a:r>
            <a:r>
              <a:rPr lang="en-US" sz="4000" dirty="0"/>
              <a:t>good/bad offices, but show local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1" y="1524000"/>
            <a:ext cx="6827304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200,000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32459"/>
            <a:ext cx="8954771" cy="5117995"/>
          </a:xfrm>
        </p:spPr>
      </p:pic>
      <p:sp>
        <p:nvSpPr>
          <p:cNvPr id="7" name="Rounded Rectangle 6"/>
          <p:cNvSpPr/>
          <p:nvPr/>
        </p:nvSpPr>
        <p:spPr>
          <a:xfrm>
            <a:off x="2362200" y="1752600"/>
            <a:ext cx="2293257" cy="3810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29F7FE34-5C1F-4AF9-92D1-AC2D0EF00FAE}"/>
              </a:ext>
            </a:extLst>
          </p:cNvPr>
          <p:cNvSpPr/>
          <p:nvPr/>
        </p:nvSpPr>
        <p:spPr>
          <a:xfrm>
            <a:off x="7010400" y="4191000"/>
            <a:ext cx="1759857" cy="2286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9057443-3DCF-450E-9B62-5FD9CB1421F4}"/>
              </a:ext>
            </a:extLst>
          </p:cNvPr>
          <p:cNvSpPr/>
          <p:nvPr/>
        </p:nvSpPr>
        <p:spPr>
          <a:xfrm>
            <a:off x="1752599" y="5635040"/>
            <a:ext cx="1752601" cy="515413"/>
          </a:xfrm>
          <a:prstGeom prst="roundRect">
            <a:avLst>
              <a:gd name="adj" fmla="val 4787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Text MOS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/>
              <a:t>Soundings</a:t>
            </a:r>
          </a:p>
          <a:p>
            <a:r>
              <a:rPr lang="en-US" sz="2400" dirty="0"/>
              <a:t>PIREPs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sz="2400" dirty="0"/>
              <a:t>SIGMETs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Handful of NCEP F000 Models</a:t>
            </a:r>
          </a:p>
          <a:p>
            <a:r>
              <a:rPr lang="en-US" sz="2400" dirty="0"/>
              <a:t>RTMA</a:t>
            </a:r>
          </a:p>
          <a:p>
            <a:r>
              <a:rPr lang="en-US" sz="2400" dirty="0"/>
              <a:t>Various Iowa-Only Observations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>
                <a:solidFill>
                  <a:srgbClr val="FFFF00"/>
                </a:solidFill>
              </a:rPr>
              <a:t>Archive the 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NLDN (Not Public)</a:t>
            </a:r>
          </a:p>
          <a:p>
            <a:r>
              <a:rPr lang="en-US" dirty="0"/>
              <a:t>NRCS SCAN</a:t>
            </a:r>
          </a:p>
          <a:p>
            <a:r>
              <a:rPr lang="en-US" dirty="0"/>
              <a:t>USCRN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/>
              <a:t>SMOS Satellite (Midwest)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dirty="0"/>
              <a:t>MRMS</a:t>
            </a:r>
          </a:p>
          <a:p>
            <a:r>
              <a:rPr lang="en-US" dirty="0"/>
              <a:t>Flash Flood Guidance</a:t>
            </a:r>
          </a:p>
          <a:p>
            <a:r>
              <a:rPr lang="en-US" dirty="0"/>
              <a:t>Local Storm Reports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MADIS / “HFMETAR”</a:t>
            </a:r>
          </a:p>
          <a:p>
            <a:r>
              <a:rPr lang="en-US" dirty="0"/>
              <a:t>15minute Fisher/Porter</a:t>
            </a:r>
          </a:p>
          <a:p>
            <a:r>
              <a:rPr lang="en-US" dirty="0" err="1"/>
              <a:t>Bufkit</a:t>
            </a:r>
            <a:r>
              <a:rPr lang="en-US" dirty="0"/>
              <a:t> Profiles</a:t>
            </a:r>
          </a:p>
          <a:p>
            <a:r>
              <a:rPr lang="en-US" dirty="0"/>
              <a:t>CLI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12189</TotalTime>
  <Words>862</Words>
  <Application>Microsoft Office PowerPoint</Application>
  <PresentationFormat>On-screen Show (4:3)</PresentationFormat>
  <Paragraphs>135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Palace Script MT</vt:lpstr>
      <vt:lpstr>Times New Roman</vt:lpstr>
      <vt:lpstr>Office Theme</vt:lpstr>
      <vt:lpstr>The IEM and other things that should interest the audience</vt:lpstr>
      <vt:lpstr>Last I spoke with CR SOO’s, 2007!</vt:lpstr>
      <vt:lpstr>My Unabridged History</vt:lpstr>
      <vt:lpstr>Precious Memories…</vt:lpstr>
      <vt:lpstr>Talking Points Memo</vt:lpstr>
      <vt:lpstr>Purpose of my maps is not to show good/bad offices, but show local gradients</vt:lpstr>
      <vt:lpstr>Websites of interest: https://mesonet.agron.iastate.edu https://mtarchive.geol.iastate.edu</vt:lpstr>
      <vt:lpstr>PowerPoint Presentation</vt:lpstr>
      <vt:lpstr>Datasets Curated (or how many abbreviations fit on one slide)</vt:lpstr>
      <vt:lpstr>SBW Polygon Search by Point (Link)</vt:lpstr>
      <vt:lpstr>HML Obs/Forecast Archive (Link)</vt:lpstr>
      <vt:lpstr>SPC Outlook / MCD / Watch Search by Point (Link)</vt:lpstr>
      <vt:lpstr>Archive of the weather.gov “WaWA”  map since 2013 every 5 minutes</vt:lpstr>
      <vt:lpstr>Archive Point/Text MOS - Can download spreadsheets of data</vt:lpstr>
      <vt:lpstr>ASOS/METAR Archive</vt:lpstr>
      <vt:lpstr>ASOS 1 Minute via NCEI</vt:lpstr>
      <vt:lpstr>NWS Text Products back to 1983!</vt:lpstr>
      <vt:lpstr>COOP Reports by WFO</vt:lpstr>
      <vt:lpstr>NEXRAD Archives</vt:lpstr>
      <vt:lpstr>NWS County SVR/TOR Warnings</vt:lpstr>
      <vt:lpstr>NWS SBW SVR/TOR Warnings</vt:lpstr>
      <vt:lpstr>IEM Cow</vt:lpstr>
      <vt:lpstr>IEM Raccoon</vt:lpstr>
      <vt:lpstr>VTEC Browser</vt:lpstr>
      <vt:lpstr>NEXRAD Storm Attribute Archive (Link)</vt:lpstr>
      <vt:lpstr>For comparison, here is Miami</vt:lpstr>
      <vt:lpstr>“Autoplot” application ~210 Plot Types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318</cp:revision>
  <dcterms:created xsi:type="dcterms:W3CDTF">2011-03-15T14:09:51Z</dcterms:created>
  <dcterms:modified xsi:type="dcterms:W3CDTF">2020-09-21T11:36:56Z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